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604" r:id="rId7"/>
    <p:sldId id="719" r:id="rId8"/>
    <p:sldId id="717" r:id="rId9"/>
    <p:sldId id="718" r:id="rId10"/>
    <p:sldId id="703" r:id="rId11"/>
    <p:sldId id="704" r:id="rId12"/>
    <p:sldId id="708" r:id="rId13"/>
    <p:sldId id="706" r:id="rId14"/>
    <p:sldId id="705" r:id="rId15"/>
    <p:sldId id="707" r:id="rId16"/>
    <p:sldId id="701" r:id="rId17"/>
    <p:sldId id="709" r:id="rId18"/>
    <p:sldId id="710" r:id="rId19"/>
    <p:sldId id="711" r:id="rId20"/>
    <p:sldId id="712" r:id="rId21"/>
    <p:sldId id="713" r:id="rId22"/>
    <p:sldId id="714" r:id="rId23"/>
    <p:sldId id="715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1BD0C-F6D0-3B07-0C71-434AA17AA46A}" v="3" dt="2024-04-07T04:59:43.629"/>
    <p1510:client id="{F2A8B4A1-E518-5079-515B-3DAE9CCC076F}" v="160" dt="2024-04-07T05:07:59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094" autoAdjust="0"/>
  </p:normalViewPr>
  <p:slideViewPr>
    <p:cSldViewPr snapToGrid="0" showGuides="1">
      <p:cViewPr varScale="1">
        <p:scale>
          <a:sx n="165" d="100"/>
          <a:sy n="165" d="100"/>
        </p:scale>
        <p:origin x="6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TA section 10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FE14-4767-0477-C215-C3D209A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6" y="30231"/>
            <a:ext cx="8085415" cy="85754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61B6-47BF-319B-BF1C-1B9F524185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ntroduction to Machine Learning">
            <a:extLst>
              <a:ext uri="{FF2B5EF4-FFF2-40B4-BE49-F238E27FC236}">
                <a16:creationId xmlns:a16="http://schemas.microsoft.com/office/drawing/2014/main" id="{736AB14F-9C32-C86C-4980-135BA43E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15" y="989112"/>
            <a:ext cx="3525915" cy="347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BCE75-E2FE-60FA-2203-2903F5FD7763}"/>
              </a:ext>
            </a:extLst>
          </p:cNvPr>
          <p:cNvSpPr txBox="1"/>
          <p:nvPr/>
        </p:nvSpPr>
        <p:spPr>
          <a:xfrm>
            <a:off x="2066692" y="4468223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www.google.com</a:t>
            </a:r>
            <a:r>
              <a:rPr lang="en-US" sz="600" dirty="0"/>
              <a:t>/</a:t>
            </a:r>
            <a:r>
              <a:rPr lang="en-US" sz="600" dirty="0" err="1"/>
              <a:t>imgres?imgurl</a:t>
            </a:r>
            <a:r>
              <a:rPr lang="en-US" sz="600" dirty="0"/>
              <a:t>=x-raw-image%3A%2F%2F%2F320255955bcbe59b256822682b3f0cb2254f51df66c987962b89718c6ed99cad&amp;tbnid=m-XLW5VVAjLG2M&amp;vet=12ahUKEwj7mYO_5auCAxUsF2IAHSdqBbYQMygGegQIARBb..i&amp;imgrefurl=https%3A%2F%2Fwww.cs.cmu.edu%2F~bapoczos%2FClasses%2FML10715_2015Fall%2Fslides%2FManifoldLearning.pdf&amp;docid=</a:t>
            </a:r>
            <a:r>
              <a:rPr lang="en-US" sz="600" dirty="0" err="1"/>
              <a:t>iMQz_ooBQEpwcM&amp;w</a:t>
            </a:r>
            <a:r>
              <a:rPr lang="en-US" sz="600" dirty="0"/>
              <a:t>=514&amp;h=508&amp;q=swiss%20roll%20manifold&amp;hl=</a:t>
            </a:r>
            <a:r>
              <a:rPr lang="en-US" sz="600" dirty="0" err="1"/>
              <a:t>en&amp;client</a:t>
            </a:r>
            <a:r>
              <a:rPr lang="en-US" sz="600" dirty="0"/>
              <a:t>=</a:t>
            </a:r>
            <a:r>
              <a:rPr lang="en-US" sz="600" dirty="0" err="1"/>
              <a:t>safari&amp;ved</a:t>
            </a:r>
            <a:r>
              <a:rPr lang="en-US" sz="600" dirty="0"/>
              <a:t>=2ahUKEwj7mYO_5auCAxUsF2IAHSdqBbYQMygGegQIARBb</a:t>
            </a:r>
          </a:p>
        </p:txBody>
      </p:sp>
    </p:spTree>
    <p:extLst>
      <p:ext uri="{BB962C8B-B14F-4D97-AF65-F5344CB8AC3E}">
        <p14:creationId xmlns:p14="http://schemas.microsoft.com/office/powerpoint/2010/main" val="76433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embedding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686D0-04B2-1490-F04D-B7907C085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Type of </a:t>
            </a:r>
            <a:r>
              <a:rPr lang="en-US" b="1" dirty="0">
                <a:latin typeface="Tahoma"/>
                <a:ea typeface="Tahoma"/>
                <a:cs typeface="Tahoma"/>
              </a:rPr>
              <a:t>dimensionality reduction technique</a:t>
            </a:r>
            <a:r>
              <a:rPr lang="en-US" dirty="0">
                <a:latin typeface="Tahoma"/>
                <a:ea typeface="Tahoma"/>
                <a:cs typeface="Tahoma"/>
              </a:rPr>
              <a:t> that is particularly used for </a:t>
            </a:r>
            <a:r>
              <a:rPr lang="en-US" b="1" dirty="0">
                <a:latin typeface="Tahoma"/>
                <a:ea typeface="Tahoma"/>
                <a:cs typeface="Tahoma"/>
              </a:rPr>
              <a:t>non-linear data structures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It's a part of a broader family of techniques known as </a:t>
            </a:r>
            <a:r>
              <a:rPr lang="en-US" u="sng" dirty="0">
                <a:latin typeface="Tahoma"/>
                <a:ea typeface="Tahoma"/>
                <a:cs typeface="Tahoma"/>
              </a:rPr>
              <a:t>manifold learning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 b="1" dirty="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b="1" u="sng" dirty="0">
                <a:latin typeface="Tahoma"/>
                <a:ea typeface="Tahoma"/>
                <a:cs typeface="Tahoma"/>
              </a:rPr>
              <a:t>Core idea</a:t>
            </a: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Find a </a:t>
            </a:r>
            <a:r>
              <a:rPr lang="en-US" b="1" dirty="0">
                <a:latin typeface="Tahoma"/>
                <a:ea typeface="Tahoma"/>
                <a:cs typeface="Tahoma"/>
              </a:rPr>
              <a:t>low-dimensional representation of the data</a:t>
            </a:r>
            <a:r>
              <a:rPr lang="en-US" dirty="0">
                <a:latin typeface="Tahoma"/>
                <a:ea typeface="Tahoma"/>
                <a:cs typeface="Tahoma"/>
              </a:rPr>
              <a:t> while </a:t>
            </a:r>
            <a:r>
              <a:rPr lang="en-US" b="1" dirty="0">
                <a:latin typeface="Tahoma"/>
                <a:ea typeface="Tahoma"/>
                <a:cs typeface="Tahoma"/>
              </a:rPr>
              <a:t>preserving intrinsic geometry of the data manifold, </a:t>
            </a:r>
            <a:r>
              <a:rPr lang="en-US" dirty="0">
                <a:latin typeface="Tahoma"/>
                <a:ea typeface="Tahoma"/>
                <a:cs typeface="Tahoma"/>
              </a:rPr>
              <a:t>which is an important characteristic of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50D-A3CA-4FEE-A00D-911D86C8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Example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9F4DF-FA7D-5778-12B0-D0C690F842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032B2-F984-1BD0-2A3E-D9E8787E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3" r="102" b="10799"/>
          <a:stretch/>
        </p:blipFill>
        <p:spPr>
          <a:xfrm>
            <a:off x="1964607" y="1044338"/>
            <a:ext cx="5220133" cy="3586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25816-A87B-8A42-EEB6-272B1E9E8B80}"/>
              </a:ext>
            </a:extLst>
          </p:cNvPr>
          <p:cNvSpPr txBox="1"/>
          <p:nvPr/>
        </p:nvSpPr>
        <p:spPr>
          <a:xfrm>
            <a:off x="2899317" y="4905576"/>
            <a:ext cx="4285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www.geeksforgeeks.org</a:t>
            </a:r>
            <a:r>
              <a:rPr lang="en-US" sz="1100" dirty="0"/>
              <a:t>/spectral-embedding/</a:t>
            </a:r>
          </a:p>
        </p:txBody>
      </p:sp>
    </p:spTree>
    <p:extLst>
      <p:ext uri="{BB962C8B-B14F-4D97-AF65-F5344CB8AC3E}">
        <p14:creationId xmlns:p14="http://schemas.microsoft.com/office/powerpoint/2010/main" val="365729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A83-D3E6-9196-ECC6-4F4F093D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PCA not good enough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C286-FBBA-A2C1-6025-DC39BC6A4E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048909" cy="3077573"/>
          </a:xfrm>
        </p:spPr>
        <p:txBody>
          <a:bodyPr/>
          <a:lstStyle/>
          <a:p>
            <a:r>
              <a:rPr lang="en-US" dirty="0"/>
              <a:t>PCA failed to capture the structure of the Swiss roll and only projected it onto a plane.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BFA08-E043-EB79-3705-5DFEE593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23" y="1906641"/>
            <a:ext cx="4008954" cy="32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D820-0F8C-7D8D-DD97-2B43786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Spectral embedding comes 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6E5A-104D-8BA3-E6FC-65E5D0CE90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808541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Spectral embedding successfully unrolled the Swiss roll and preserved the colors of the original data. The embedded data has a linear shape that can be easily analyzed or clustered.</a:t>
            </a:r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18C5F-823F-BE78-3C93-79D8467E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98" y="2011271"/>
            <a:ext cx="4005804" cy="31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2106B-68A9-8797-215E-9040B0686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33" r="108" b="10384"/>
          <a:stretch/>
        </p:blipFill>
        <p:spPr>
          <a:xfrm>
            <a:off x="2102710" y="978983"/>
            <a:ext cx="4933242" cy="3630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AA7C0-74B9-5F93-B1AF-9F1911A9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Example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3B66-34D2-9854-9575-1A000FA8BB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6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85E5-4D84-46EC-FA4D-59955E2F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F950-AFBC-EA34-79AB-48770A8D49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59C6F-2A4F-D270-2F59-B975EB13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73" y="0"/>
            <a:ext cx="64364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ABA3-2C47-6DCA-D551-1FB362E1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4AE91-8168-6DDF-88C3-D94E6F54D4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47BCB-C00E-B55B-DFBA-CE013DA1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35" y="0"/>
            <a:ext cx="66063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7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D8EE-CBE1-3A3E-C4BE-DEEC6C5F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CF736-406B-75AA-7A3A-53DC0E8404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Manifold Learning. A non-linear dimensionality reduction… | by  Parastoofalakaflaki | Medium">
            <a:extLst>
              <a:ext uri="{FF2B5EF4-FFF2-40B4-BE49-F238E27FC236}">
                <a16:creationId xmlns:a16="http://schemas.microsoft.com/office/drawing/2014/main" id="{DA3CA4A4-8F07-C78F-7B2C-C98E2DFE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8" y="0"/>
            <a:ext cx="7928904" cy="473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DC374-77F1-B341-0FB1-4B02C440BC3B}"/>
              </a:ext>
            </a:extLst>
          </p:cNvPr>
          <p:cNvSpPr txBox="1"/>
          <p:nvPr/>
        </p:nvSpPr>
        <p:spPr>
          <a:xfrm>
            <a:off x="1873403" y="4807297"/>
            <a:ext cx="6415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https://</a:t>
            </a:r>
            <a:r>
              <a:rPr lang="en-US" sz="400" dirty="0" err="1"/>
              <a:t>www.google.com</a:t>
            </a:r>
            <a:r>
              <a:rPr lang="en-US" sz="400" dirty="0"/>
              <a:t>/</a:t>
            </a:r>
            <a:r>
              <a:rPr lang="en-US" sz="400" dirty="0" err="1"/>
              <a:t>imgres?imgurl</a:t>
            </a:r>
            <a:r>
              <a:rPr lang="en-US" sz="400" dirty="0"/>
              <a:t>=x-raw-image%3A%2F%2F%2F320255955bcbe59b256822682b3f0cb2254f51df66c987962b89718c6ed99cad&amp;tbnid=m-XLW5VVAjLG2M&amp;vet=12ahUKEwj7mYO_5auCAxUsF2IAHSdqBbYQMygGegQIARBb..i&amp;imgrefurl=https%3A%2F%2Fwww.cs.cmu.edu%2F~bapoczos%2FClasses%2FML10715_2015Fall%2Fslides%2FManifoldLearning.pdf&amp;docid=</a:t>
            </a:r>
            <a:r>
              <a:rPr lang="en-US" sz="400" dirty="0" err="1"/>
              <a:t>iMQz_ooBQEpwcM&amp;w</a:t>
            </a:r>
            <a:r>
              <a:rPr lang="en-US" sz="400" dirty="0"/>
              <a:t>=514&amp;h=508&amp;q=swiss%20roll%20manifold&amp;hl=</a:t>
            </a:r>
            <a:r>
              <a:rPr lang="en-US" sz="400" dirty="0" err="1"/>
              <a:t>en&amp;client</a:t>
            </a:r>
            <a:r>
              <a:rPr lang="en-US" sz="400" dirty="0"/>
              <a:t>=</a:t>
            </a:r>
            <a:r>
              <a:rPr lang="en-US" sz="400" dirty="0" err="1"/>
              <a:t>safari&amp;ved</a:t>
            </a:r>
            <a:r>
              <a:rPr lang="en-US" sz="400" dirty="0"/>
              <a:t>=2ahUKEwj7mYO_5auCAxUsF2IAHSdqBbYQMygGegQIARBb#imgrc=tsT1JK9oMU_cxM&amp;imgdii=lfGlpSwA2LjF7M</a:t>
            </a:r>
          </a:p>
        </p:txBody>
      </p:sp>
    </p:spTree>
    <p:extLst>
      <p:ext uri="{BB962C8B-B14F-4D97-AF65-F5344CB8AC3E}">
        <p14:creationId xmlns:p14="http://schemas.microsoft.com/office/powerpoint/2010/main" val="20878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8396-A00B-BEEB-7D5C-8816A6BD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7593-3DE6-1659-1589-0A14539C94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Probabilistic model used for representing </a:t>
            </a:r>
            <a:r>
              <a:rPr lang="en-US" b="1" dirty="0">
                <a:latin typeface="Tahoma"/>
                <a:ea typeface="Tahoma"/>
                <a:cs typeface="Tahoma"/>
              </a:rPr>
              <a:t>normally distributed subpopulations </a:t>
            </a:r>
            <a:r>
              <a:rPr lang="en-US" dirty="0">
                <a:latin typeface="Tahoma"/>
                <a:ea typeface="Tahoma"/>
                <a:cs typeface="Tahoma"/>
              </a:rPr>
              <a:t>within an overall population.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Goal:</a:t>
            </a:r>
            <a:r>
              <a:rPr lang="en-US" dirty="0">
                <a:latin typeface="Tahoma"/>
                <a:ea typeface="Tahoma"/>
                <a:cs typeface="Tahoma"/>
              </a:rPr>
              <a:t> model complex data distributions by representing them as a combination of several Gaussian distributions, each characterized by:</a:t>
            </a:r>
            <a:endParaRPr lang="en-US" dirty="0"/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mean (</a:t>
            </a:r>
            <a:r>
              <a:rPr lang="el-GR" b="0" i="1" dirty="0">
                <a:effectLst/>
                <a:latin typeface="KaTeX_Math"/>
                <a:ea typeface="Tahoma"/>
                <a:cs typeface="Tahoma"/>
              </a:rPr>
              <a:t>μ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</a:t>
            </a:r>
            <a:r>
              <a:rPr lang="el-GR" dirty="0">
                <a:latin typeface="Tahoma"/>
                <a:ea typeface="Tahoma"/>
                <a:cs typeface="Tahoma"/>
              </a:rPr>
              <a:t> </a:t>
            </a:r>
            <a:endParaRPr lang="en-US">
              <a:latin typeface="Tahoma"/>
              <a:ea typeface="Tahoma"/>
              <a:cs typeface="Tahoma"/>
            </a:endParaRPr>
          </a:p>
          <a:p>
            <a:pPr lvl="1"/>
            <a:r>
              <a:rPr lang="en-US" dirty="0">
                <a:effectLst/>
                <a:latin typeface="Tahoma"/>
                <a:ea typeface="Tahoma"/>
                <a:cs typeface="Tahoma"/>
              </a:rPr>
              <a:t>variance (</a:t>
            </a:r>
            <a:r>
              <a:rPr lang="el-GR" b="0" i="1" dirty="0">
                <a:effectLst/>
                <a:latin typeface="KaTeX_Math"/>
                <a:ea typeface="Tahoma"/>
                <a:cs typeface="Tahoma"/>
              </a:rPr>
              <a:t>σ</a:t>
            </a:r>
            <a:r>
              <a:rPr lang="en-US" b="0" i="1" dirty="0">
                <a:effectLst/>
                <a:latin typeface="KaTeX_Math"/>
                <a:ea typeface="Tahoma"/>
                <a:cs typeface="Tahoma"/>
              </a:rPr>
              <a:t>^</a:t>
            </a:r>
            <a:r>
              <a:rPr lang="el-GR" b="0" i="0" dirty="0">
                <a:effectLst/>
                <a:latin typeface="KaTeX_Main"/>
                <a:ea typeface="Tahoma"/>
                <a:cs typeface="Tahoma"/>
              </a:rPr>
              <a:t>2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</a:t>
            </a:r>
            <a:r>
              <a:rPr lang="el-GR" dirty="0">
                <a:latin typeface="Tahoma"/>
                <a:ea typeface="Tahoma"/>
                <a:cs typeface="Tahoma"/>
              </a:rPr>
              <a:t> </a:t>
            </a:r>
            <a:endParaRPr lang="en-US">
              <a:latin typeface="Tahoma"/>
              <a:ea typeface="Tahoma"/>
              <a:cs typeface="Tahoma"/>
            </a:endParaRPr>
          </a:p>
          <a:p>
            <a:pPr lvl="1"/>
            <a:r>
              <a:rPr lang="en-US" dirty="0">
                <a:effectLst/>
                <a:latin typeface="Tahoma"/>
                <a:ea typeface="Tahoma"/>
                <a:cs typeface="Tahoma"/>
              </a:rPr>
              <a:t>weight (which indicates the proportion of the population represented by each Gaussian component).</a:t>
            </a:r>
            <a:r>
              <a:rPr lang="en-US" dirty="0">
                <a:latin typeface="Tahoma"/>
                <a:ea typeface="Tahoma"/>
                <a:cs typeface="Tahoma"/>
              </a:rPr>
              <a:t> </a:t>
            </a:r>
            <a:endParaRPr lang="en-US" dirty="0">
              <a:ea typeface="Tahoma"/>
              <a:cs typeface="Tahoma"/>
            </a:endParaRP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How?</a:t>
            </a:r>
            <a:r>
              <a:rPr lang="en-US" dirty="0">
                <a:latin typeface="Tahoma"/>
                <a:ea typeface="Tahoma"/>
                <a:cs typeface="Tahoma"/>
              </a:rPr>
              <a:t> The parameters (means, variances, and weights) of the GMM are typically estimated using the </a:t>
            </a:r>
            <a:r>
              <a:rPr lang="en-US" b="1" dirty="0">
                <a:latin typeface="Tahoma"/>
                <a:ea typeface="Tahoma"/>
                <a:cs typeface="Tahoma"/>
              </a:rPr>
              <a:t>Expectation-Maximization (EM) algorithm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More details in </a:t>
            </a:r>
            <a:r>
              <a:rPr lang="en-US" dirty="0" err="1">
                <a:latin typeface="Tahoma"/>
                <a:ea typeface="Tahoma"/>
                <a:cs typeface="Tahoma"/>
              </a:rPr>
              <a:t>jupyter</a:t>
            </a:r>
            <a:r>
              <a:rPr lang="en-US" dirty="0">
                <a:latin typeface="Tahoma"/>
                <a:ea typeface="Tahoma"/>
                <a:cs typeface="Tahoma"/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388655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08E3-697D-6162-D005-A939473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EEF69-FC58-44C6-B71E-B0E0D9C7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66"/>
            <a:ext cx="9079365" cy="33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D129-8580-320C-49F5-AA02DFE9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Mixture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55057-3173-9EBC-152E-87EC999D6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DB72E-8564-E9BE-AE0E-3A66CFC1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031"/>
            <a:ext cx="9144000" cy="33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FA1E-4BFC-B90C-40ED-88596552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FE362-C2EC-DC9E-5597-253F812112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Type of unsupervised learning that aims to discover the </a:t>
            </a:r>
            <a:r>
              <a:rPr lang="en-US" b="1" dirty="0">
                <a:latin typeface="Tahoma"/>
                <a:ea typeface="Tahoma"/>
                <a:cs typeface="Tahoma"/>
              </a:rPr>
              <a:t>low-dimensional manifold structure within high-dimensional data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Core idea is that while data can </a:t>
            </a:r>
            <a:r>
              <a:rPr lang="en-US" i="1" u="sng" dirty="0">
                <a:latin typeface="Tahoma"/>
                <a:ea typeface="Tahoma"/>
                <a:cs typeface="Tahoma"/>
              </a:rPr>
              <a:t>exist</a:t>
            </a:r>
            <a:r>
              <a:rPr lang="en-US" i="1" dirty="0">
                <a:latin typeface="Tahoma"/>
                <a:ea typeface="Tahoma"/>
                <a:cs typeface="Tahom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in a high-dimensional space, it might </a:t>
            </a:r>
            <a:r>
              <a:rPr lang="en-US" b="1" u="sng" dirty="0">
                <a:latin typeface="Tahoma"/>
                <a:ea typeface="Tahoma"/>
                <a:cs typeface="Tahoma"/>
              </a:rPr>
              <a:t>lie</a:t>
            </a:r>
            <a:r>
              <a:rPr lang="en-US" b="1" dirty="0">
                <a:latin typeface="Tahoma"/>
                <a:ea typeface="Tahoma"/>
                <a:cs typeface="Tahom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on a manifold of much lower dimension.</a:t>
            </a:r>
          </a:p>
        </p:txBody>
      </p:sp>
      <p:pic>
        <p:nvPicPr>
          <p:cNvPr id="5" name="Picture 4" descr="A blue curved object with grids and lines&#10;&#10;Description automatically generated">
            <a:extLst>
              <a:ext uri="{FF2B5EF4-FFF2-40B4-BE49-F238E27FC236}">
                <a16:creationId xmlns:a16="http://schemas.microsoft.com/office/drawing/2014/main" id="{AEE34A2A-CAA7-8E0C-D421-EDF562AD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90" y="2464631"/>
            <a:ext cx="2571750" cy="2571750"/>
          </a:xfrm>
          <a:prstGeom prst="rect">
            <a:avLst/>
          </a:prstGeom>
        </p:spPr>
      </p:pic>
      <p:pic>
        <p:nvPicPr>
          <p:cNvPr id="7" name="Picture 6" descr="A colorful curved object with grids and numbers&#10;&#10;Description automatically generated">
            <a:extLst>
              <a:ext uri="{FF2B5EF4-FFF2-40B4-BE49-F238E27FC236}">
                <a16:creationId xmlns:a16="http://schemas.microsoft.com/office/drawing/2014/main" id="{CEC2E608-E136-2CA0-221F-F8C8DF36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09" y="2464630"/>
            <a:ext cx="257175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CE15-67C5-3CF4-F321-F6C5796A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What is a manifold (small background)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BB90-2B6F-8E53-4187-D38BA897D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A "manifold" is a concept from topology. </a:t>
            </a:r>
            <a:endParaRPr lang="en-US"/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A space that might be high-dimensional overall but </a:t>
            </a:r>
            <a:r>
              <a:rPr lang="en-US" b="1" dirty="0">
                <a:latin typeface="Tahoma"/>
                <a:ea typeface="Tahoma"/>
                <a:cs typeface="Tahoma"/>
              </a:rPr>
              <a:t>locally resembles a lower-dimensional space.</a:t>
            </a:r>
            <a:r>
              <a:rPr lang="en-US" dirty="0">
                <a:latin typeface="Tahoma"/>
                <a:ea typeface="Tahoma"/>
                <a:cs typeface="Tahoma"/>
              </a:rPr>
              <a:t> </a:t>
            </a:r>
          </a:p>
        </p:txBody>
      </p:sp>
      <p:pic>
        <p:nvPicPr>
          <p:cNvPr id="4" name="Picture 2" descr="What the Heck is a Manifold? (Part I) | by Aidan Lytle | Intuition | Medium">
            <a:extLst>
              <a:ext uri="{FF2B5EF4-FFF2-40B4-BE49-F238E27FC236}">
                <a16:creationId xmlns:a16="http://schemas.microsoft.com/office/drawing/2014/main" id="{00AEAC3A-51A3-E3E2-8DA0-9B000BA6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59" y="2192558"/>
            <a:ext cx="3910361" cy="273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10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9921-1199-48B7-8727-3D6AFABF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8C2B4-76D6-C976-A561-64F68F43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0"/>
            <a:ext cx="52254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6C35-59AF-90D4-E545-DC9EFCAD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676E0-9B47-03F7-8D61-B34ED8B4C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search | Kilian Q. Weinberger">
            <a:extLst>
              <a:ext uri="{FF2B5EF4-FFF2-40B4-BE49-F238E27FC236}">
                <a16:creationId xmlns:a16="http://schemas.microsoft.com/office/drawing/2014/main" id="{725501CB-8B1A-6068-E891-DD35C95C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06" y="1293799"/>
            <a:ext cx="6047988" cy="342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B5DBD-54C3-6BFF-3CB9-9C1074B0890D}"/>
              </a:ext>
            </a:extLst>
          </p:cNvPr>
          <p:cNvSpPr txBox="1"/>
          <p:nvPr/>
        </p:nvSpPr>
        <p:spPr>
          <a:xfrm>
            <a:off x="3073460" y="4723698"/>
            <a:ext cx="5545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www.cs.cornell.edu</a:t>
            </a:r>
            <a:r>
              <a:rPr lang="en-US" sz="800" dirty="0"/>
              <a:t>/~</a:t>
            </a:r>
            <a:r>
              <a:rPr lang="en-US" sz="800" dirty="0" err="1"/>
              <a:t>kilian</a:t>
            </a:r>
            <a:r>
              <a:rPr lang="en-US" sz="800" dirty="0"/>
              <a:t>/research/</a:t>
            </a:r>
            <a:r>
              <a:rPr lang="en-US" sz="800" dirty="0" err="1"/>
              <a:t>research.html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442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981-7C0C-84F9-550E-7B985A15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3 swissroll unfolded">
            <a:extLst>
              <a:ext uri="{FF2B5EF4-FFF2-40B4-BE49-F238E27FC236}">
                <a16:creationId xmlns:a16="http://schemas.microsoft.com/office/drawing/2014/main" id="{7DE063EA-8FC6-CB4C-9DC2-36AEF494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54" y="1085619"/>
            <a:ext cx="4246291" cy="395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A522B-889F-DA92-C061-14AA113FFD1D}"/>
              </a:ext>
            </a:extLst>
          </p:cNvPr>
          <p:cNvSpPr txBox="1"/>
          <p:nvPr/>
        </p:nvSpPr>
        <p:spPr>
          <a:xfrm>
            <a:off x="3189250" y="4928056"/>
            <a:ext cx="438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prateekvjoshi.com</a:t>
            </a:r>
            <a:r>
              <a:rPr lang="en-US" sz="800" dirty="0"/>
              <a:t>/2014/06/21/what-is-manifold-learning/</a:t>
            </a:r>
          </a:p>
        </p:txBody>
      </p:sp>
    </p:spTree>
    <p:extLst>
      <p:ext uri="{BB962C8B-B14F-4D97-AF65-F5344CB8AC3E}">
        <p14:creationId xmlns:p14="http://schemas.microsoft.com/office/powerpoint/2010/main" val="1305449370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1" ma:contentTypeDescription="Create a new document." ma:contentTypeScope="" ma:versionID="ce1332bd208aff5292d9d2482d47167c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065f6b8cd48a426ae406fe6addc52046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3e5a8573-441a-49f5-9727-beedb7b6e988"/>
    <ds:schemaRef ds:uri="dd5f5d59-096f-46a6-9789-9bdc84ecf739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0DA4FC-03DE-4D64-AF96-A3CFE94FC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242</TotalTime>
  <Words>545</Words>
  <Application>Microsoft Macintosh PowerPoint</Application>
  <PresentationFormat>On-screen Show (16:9)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Courier New</vt:lpstr>
      <vt:lpstr>KaTeX_Main</vt:lpstr>
      <vt:lpstr>KaTeX_Math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Data Science</vt:lpstr>
      <vt:lpstr>Gaussian Mixture Models</vt:lpstr>
      <vt:lpstr>Gaussian Mixture Models</vt:lpstr>
      <vt:lpstr>Gaussian Mixture Models</vt:lpstr>
      <vt:lpstr>Manifold Learning methods</vt:lpstr>
      <vt:lpstr>What is a manifold (small background)</vt:lpstr>
      <vt:lpstr>PowerPoint Presentation</vt:lpstr>
      <vt:lpstr>PowerPoint Presentation</vt:lpstr>
      <vt:lpstr>PowerPoint Presentation</vt:lpstr>
      <vt:lpstr>PowerPoint Presentation</vt:lpstr>
      <vt:lpstr>Spectral embedding</vt:lpstr>
      <vt:lpstr>Example 1</vt:lpstr>
      <vt:lpstr>PCA not good enough</vt:lpstr>
      <vt:lpstr>Spectral embedding comes in</vt:lpstr>
      <vt:lpstr>Example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William Shiber</cp:lastModifiedBy>
  <cp:revision>70</cp:revision>
  <dcterms:created xsi:type="dcterms:W3CDTF">2023-11-05T00:46:13Z</dcterms:created>
  <dcterms:modified xsi:type="dcterms:W3CDTF">2024-10-29T01:01:39Z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0x010100DBC68C866C246442B148EB84BC3D6460</vt:lpwstr>
  </property>
  <property fmtid="{D5CDD505-2E9C-101B-9397-08002B2CF9AE}" pid="3" name="MediaServiceImageTags">
    <vt:lpwstr/>
  </property>
</Properties>
</file>